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7" r:id="rId3"/>
    <p:sldId id="299" r:id="rId4"/>
    <p:sldId id="288" r:id="rId5"/>
    <p:sldId id="289" r:id="rId6"/>
    <p:sldId id="290" r:id="rId7"/>
    <p:sldId id="292" r:id="rId8"/>
    <p:sldId id="293" r:id="rId9"/>
    <p:sldId id="295" r:id="rId10"/>
    <p:sldId id="300" r:id="rId11"/>
    <p:sldId id="303" r:id="rId12"/>
    <p:sldId id="302" r:id="rId13"/>
    <p:sldId id="301" r:id="rId14"/>
    <p:sldId id="291" r:id="rId15"/>
    <p:sldId id="304" r:id="rId16"/>
    <p:sldId id="305" r:id="rId17"/>
    <p:sldId id="310" r:id="rId18"/>
    <p:sldId id="307" r:id="rId19"/>
    <p:sldId id="311" r:id="rId20"/>
    <p:sldId id="312" r:id="rId21"/>
    <p:sldId id="308" r:id="rId22"/>
    <p:sldId id="313" r:id="rId23"/>
    <p:sldId id="314" r:id="rId24"/>
    <p:sldId id="315" r:id="rId25"/>
    <p:sldId id="296" r:id="rId26"/>
    <p:sldId id="324" r:id="rId27"/>
    <p:sldId id="294" r:id="rId28"/>
    <p:sldId id="317" r:id="rId29"/>
    <p:sldId id="278" r:id="rId30"/>
    <p:sldId id="319" r:id="rId31"/>
    <p:sldId id="325" r:id="rId32"/>
    <p:sldId id="326" r:id="rId33"/>
    <p:sldId id="298" r:id="rId34"/>
    <p:sldId id="286" r:id="rId35"/>
    <p:sldId id="285" r:id="rId36"/>
    <p:sldId id="281" r:id="rId37"/>
    <p:sldId id="282" r:id="rId38"/>
    <p:sldId id="283" r:id="rId39"/>
    <p:sldId id="279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CC3300"/>
    <a:srgbClr val="EAEAEA"/>
    <a:srgbClr val="FF7401"/>
    <a:srgbClr val="FC9204"/>
    <a:srgbClr val="FF3300"/>
    <a:srgbClr val="FFCC00"/>
    <a:srgbClr val="EB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0" autoAdjust="0"/>
    <p:restoredTop sz="84485" autoAdjust="0"/>
  </p:normalViewPr>
  <p:slideViewPr>
    <p:cSldViewPr>
      <p:cViewPr varScale="1">
        <p:scale>
          <a:sx n="74" d="100"/>
          <a:sy n="74" d="100"/>
        </p:scale>
        <p:origin x="-1694" y="-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C9AE6004-F348-41AB-8CF4-46635F27C4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849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http://onsaas.net/2008/06/03/defining-saas-paas-iaas-etc/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6740AE-4D63-4B71-AF2B-F484D0ADDF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55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http://arstechnica.com/business/news/2009/10/t-mobile-microsoftdanger-data-loss-is-bad-for-the-cloud.ars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E6004-F348-41AB-8CF4-46635F27C4B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923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http://news.cnet.com/twitter-phishing-scam-may-be-spreading/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E6004-F348-41AB-8CF4-46635F27C4B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41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http://community.ca.com/blogs/securityadvisor/archive/2009/12/09/zeus-in-the-cloud.aspx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E6004-F348-41AB-8CF4-46635F27C4B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56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http://www1.cse.wustl.edu/~jain/cse571-09/ftp/vmsec/index.html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E6004-F348-41AB-8CF4-46635F27C4B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19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http://www1.cse.wustl.edu/~jain/cse571-09/ftp/vmsec/index.html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E6004-F348-41AB-8CF4-46635F27C4B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0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http://www1.cse.wustl.edu/~jain/cse571-09/ftp/vmsec/index.html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E6004-F348-41AB-8CF4-46635F27C4B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06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http://en.wikipedia.org/wiki/Public-key_cryptography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94426-0975-4D61-B1F2-0ABC4ED84C3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E6004-F348-41AB-8CF4-46635F27C4B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8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Content Placeholder 3" descr="skyscraper-cloud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16541" cy="6858000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76600" y="762000"/>
            <a:ext cx="5867400" cy="1905000"/>
          </a:xfrm>
        </p:spPr>
        <p:txBody>
          <a:bodyPr/>
          <a:lstStyle>
            <a:lvl1pPr>
              <a:defRPr>
                <a:solidFill>
                  <a:srgbClr val="777777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3260725"/>
            <a:ext cx="4648200" cy="1752600"/>
          </a:xfrm>
        </p:spPr>
        <p:txBody>
          <a:bodyPr/>
          <a:lstStyle>
            <a:lvl1pPr marL="0" indent="0">
              <a:spcBef>
                <a:spcPct val="5000"/>
              </a:spcBef>
              <a:buFont typeface="Webdings" pitchFamily="18" charset="2"/>
              <a:buNone/>
              <a:defRPr sz="1600">
                <a:solidFill>
                  <a:srgbClr val="969696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0" y="2641600"/>
            <a:ext cx="9144000" cy="269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Tahoma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2A35B1-6F6A-4C11-83FE-4E8BD1F7822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5CFCD1D-9C2C-4A82-9B73-84EA772D429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585200" y="6308725"/>
            <a:ext cx="406400" cy="228600"/>
          </a:xfrm>
        </p:spPr>
        <p:txBody>
          <a:bodyPr/>
          <a:lstStyle>
            <a:lvl1pPr>
              <a:defRPr/>
            </a:lvl1pPr>
          </a:lstStyle>
          <a:p>
            <a:fld id="{63D2CE57-F71D-4D70-9587-3EAAB0A6F42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clouds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410200"/>
            <a:ext cx="8229600" cy="114300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43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07AA48-83EC-4C7A-9C45-8AA9F75F5F2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5F79D76-78C6-4302-B068-D1268B07B2D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8DC656-D410-4B11-9F08-A962930474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DD215F2-E24D-4AAB-A606-A562A18A92D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0B7CEE-E119-4A86-BAE5-9B3042E3C62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F572AC-2343-454F-9CC8-55B74807E3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CCA812-A5DE-4835-9B16-3ABAEB80ED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6E6DED3-A248-4641-8C49-87A6C846811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1524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711950"/>
            <a:ext cx="9144000" cy="1524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70720" y="6424681"/>
            <a:ext cx="40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b="1">
                <a:solidFill>
                  <a:srgbClr val="969696"/>
                </a:solidFill>
                <a:latin typeface="+mn-lt"/>
              </a:defRPr>
            </a:lvl1pPr>
          </a:lstStyle>
          <a:p>
            <a:fld id="{6FE47693-BBC6-4FA5-9725-D72ECEA8CE3A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54" name="Text Box 30"/>
          <p:cNvSpPr txBox="1">
            <a:spLocks noChangeArrowheads="1"/>
          </p:cNvSpPr>
          <p:nvPr/>
        </p:nvSpPr>
        <p:spPr bwMode="auto">
          <a:xfrm>
            <a:off x="4953000" y="6385093"/>
            <a:ext cx="3581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/>
            <a:r>
              <a:rPr lang="en-US" sz="1400" b="1" dirty="0" smtClean="0">
                <a:solidFill>
                  <a:srgbClr val="969696"/>
                </a:solidFill>
                <a:latin typeface="Tahoma" pitchFamily="34" charset="0"/>
              </a:rPr>
              <a:t>Ohio Information</a:t>
            </a:r>
            <a:r>
              <a:rPr lang="en-US" sz="1400" b="1" baseline="0" dirty="0" smtClean="0">
                <a:solidFill>
                  <a:srgbClr val="969696"/>
                </a:solidFill>
                <a:latin typeface="Tahoma" pitchFamily="34" charset="0"/>
              </a:rPr>
              <a:t> Security Forum</a:t>
            </a:r>
            <a:endParaRPr lang="en-US" sz="1400" b="1" dirty="0">
              <a:solidFill>
                <a:srgbClr val="969696"/>
              </a:solidFill>
              <a:latin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ebdings" pitchFamily="18" charset="2"/>
        <a:buChar char="&lt;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ebdings" pitchFamily="18" charset="2"/>
        <a:buChar char="4"/>
        <a:defRPr sz="24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Public-key-crypto-1.sv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://en.wikipedia.org/wiki/File:Public_key_encryption.svg" TargetMode="Externa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w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10" Type="http://schemas.openxmlformats.org/officeDocument/2006/relationships/image" Target="../media/image33.png"/><Relationship Id="rId4" Type="http://schemas.openxmlformats.org/officeDocument/2006/relationships/image" Target="../media/image40.png"/><Relationship Id="rId9" Type="http://schemas.openxmlformats.org/officeDocument/2006/relationships/image" Target="../media/image3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cse.wustl.edu/~jain/cse571-09/ftp/vmsec/index.html" TargetMode="External"/><Relationship Id="rId2" Type="http://schemas.openxmlformats.org/officeDocument/2006/relationships/hyperlink" Target="http://www.eecs.berkeley.edu/Pubs/TechRpts/2010/EECS-2010-5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rc.nist.gov/publications/drafts/800-144/Draft-SP-800-144_cloud-computing.pdf" TargetMode="External"/><Relationship Id="rId4" Type="http://schemas.openxmlformats.org/officeDocument/2006/relationships/hyperlink" Target="http://csrc.nist.gov/publications/drafts/800-145/Draft-SP-800-145_cloud-definition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en.wikipedia.org/wiki/File:Cloud_computing_types.sv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143000" y="762000"/>
            <a:ext cx="8001000" cy="190500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Cloud Computing Security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3352800"/>
            <a:ext cx="5257800" cy="1905000"/>
          </a:xfrm>
        </p:spPr>
        <p:txBody>
          <a:bodyPr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Ohio Information Security Forum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 smtClean="0">
                <a:solidFill>
                  <a:schemeClr val="tx1"/>
                </a:solidFill>
              </a:rPr>
              <a:t>July 16</a:t>
            </a:r>
            <a:r>
              <a:rPr lang="en-US" sz="2000" b="1" baseline="30000" dirty="0" smtClean="0">
                <a:solidFill>
                  <a:schemeClr val="tx1"/>
                </a:solidFill>
              </a:rPr>
              <a:t>th</a:t>
            </a:r>
            <a:r>
              <a:rPr lang="en-US" sz="2000" b="1" dirty="0" smtClean="0">
                <a:solidFill>
                  <a:schemeClr val="tx1"/>
                </a:solidFill>
              </a:rPr>
              <a:t>, </a:t>
            </a:r>
            <a:r>
              <a:rPr lang="en-US" sz="2000" b="1" dirty="0" smtClean="0">
                <a:solidFill>
                  <a:schemeClr val="tx1"/>
                </a:solidFill>
              </a:rPr>
              <a:t>2011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James </a:t>
            </a:r>
            <a:r>
              <a:rPr lang="en-US" sz="2000" b="1" dirty="0" smtClean="0">
                <a:solidFill>
                  <a:schemeClr val="tx1"/>
                </a:solidFill>
              </a:rPr>
              <a:t>Walden, Ph.D.</a:t>
            </a:r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Northern Kentucky University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800600" cy="483076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 </a:t>
            </a:r>
            <a:r>
              <a:rPr lang="en-US" sz="2400" dirty="0"/>
              <a:t>"Regrettably, based on Microsoft/Danger's latest recovery assessment of their systems, we must now inform you that personal information stored on your device—such as contacts, calendar entries, to-do lists or photos—that is no longer on your Sidekick almost certainly has been lost as a result of a server failure at Microsoft/Danger."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http://static.arstechnica.net/2009/10/12/sidekick_sto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0"/>
            <a:ext cx="405798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66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Downtimes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" t="12189" r="32411" b="3437"/>
          <a:stretch/>
        </p:blipFill>
        <p:spPr>
          <a:xfrm>
            <a:off x="274320" y="1371600"/>
            <a:ext cx="3916680" cy="50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1" r="4405" b="5336"/>
          <a:stretch/>
        </p:blipFill>
        <p:spPr>
          <a:xfrm>
            <a:off x="2971800" y="609600"/>
            <a:ext cx="4480560" cy="557784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512" r="5252" b="5985"/>
          <a:stretch/>
        </p:blipFill>
        <p:spPr>
          <a:xfrm>
            <a:off x="5082968" y="2209800"/>
            <a:ext cx="4023360" cy="3840480"/>
          </a:xfrm>
        </p:spPr>
      </p:pic>
    </p:spTree>
    <p:extLst>
      <p:ext uri="{BB962C8B-B14F-4D97-AF65-F5344CB8AC3E}">
        <p14:creationId xmlns:p14="http://schemas.microsoft.com/office/powerpoint/2010/main" val="29340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7398" y="1600200"/>
            <a:ext cx="5334000" cy="68579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“hey</a:t>
            </a:r>
            <a:r>
              <a:rPr lang="en-US" sz="2000" dirty="0"/>
              <a:t>! check out this funny blog about you</a:t>
            </a:r>
            <a:r>
              <a:rPr lang="en-US" sz="2000" dirty="0" smtClean="0"/>
              <a:t>...”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146" name="Picture 2" descr="http://i.i.com.com/cnwk.1d/i/bto/20090103/twitterscam_610x4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33427"/>
            <a:ext cx="581025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774" r="5711" b="5555"/>
          <a:stretch/>
        </p:blipFill>
        <p:spPr>
          <a:xfrm>
            <a:off x="5257800" y="152400"/>
            <a:ext cx="374904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3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Cracking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2" r="5320" b="3778"/>
          <a:stretch/>
        </p:blipFill>
        <p:spPr>
          <a:xfrm>
            <a:off x="457200" y="1066800"/>
            <a:ext cx="3429000" cy="53208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3" r="3519" b="4002"/>
          <a:stretch/>
        </p:blipFill>
        <p:spPr>
          <a:xfrm>
            <a:off x="4572000" y="244011"/>
            <a:ext cx="429768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9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91000" cy="792162"/>
          </a:xfrm>
        </p:spPr>
        <p:txBody>
          <a:bodyPr/>
          <a:lstStyle/>
          <a:p>
            <a:r>
              <a:rPr lang="en-US" dirty="0" smtClean="0"/>
              <a:t>Botnets and Malware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" t="11390" r="6666" b="5196"/>
          <a:stretch/>
        </p:blipFill>
        <p:spPr>
          <a:xfrm>
            <a:off x="4724400" y="457200"/>
            <a:ext cx="4343400" cy="61615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1992" r="3555" b="8003"/>
          <a:stretch/>
        </p:blipFill>
        <p:spPr>
          <a:xfrm>
            <a:off x="457200" y="990600"/>
            <a:ext cx="3840480" cy="54864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38400" y="5181600"/>
            <a:ext cx="8382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Security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7600" y="6308725"/>
            <a:ext cx="406400" cy="228600"/>
          </a:xfrm>
        </p:spPr>
        <p:txBody>
          <a:bodyPr/>
          <a:lstStyle/>
          <a:p>
            <a:fld id="{DF07AA48-83EC-4C7A-9C45-8AA9F75F5F2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1295400"/>
            <a:ext cx="8229600" cy="4830763"/>
          </a:xfrm>
        </p:spPr>
        <p:txBody>
          <a:bodyPr/>
          <a:lstStyle/>
          <a:p>
            <a:r>
              <a:rPr lang="en-US" dirty="0" smtClean="0"/>
              <a:t>Features</a:t>
            </a:r>
          </a:p>
          <a:p>
            <a:pPr lvl="1"/>
            <a:r>
              <a:rPr lang="en-US" dirty="0" smtClean="0"/>
              <a:t>Isolation</a:t>
            </a:r>
          </a:p>
          <a:p>
            <a:pPr lvl="1"/>
            <a:r>
              <a:rPr lang="en-US" dirty="0" smtClean="0"/>
              <a:t>Snapshots</a:t>
            </a:r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State Restore</a:t>
            </a:r>
          </a:p>
          <a:p>
            <a:pPr lvl="1"/>
            <a:r>
              <a:rPr lang="en-US" dirty="0" smtClean="0"/>
              <a:t>Complexity</a:t>
            </a:r>
          </a:p>
          <a:p>
            <a:pPr lvl="1"/>
            <a:r>
              <a:rPr lang="en-US" dirty="0" smtClean="0"/>
              <a:t>Scaling</a:t>
            </a:r>
          </a:p>
          <a:p>
            <a:pPr lvl="1"/>
            <a:r>
              <a:rPr lang="en-US" dirty="0" smtClean="0"/>
              <a:t>Transience</a:t>
            </a:r>
          </a:p>
          <a:p>
            <a:pPr lvl="1"/>
            <a:r>
              <a:rPr lang="en-US" dirty="0" smtClean="0"/>
              <a:t>Data Lifetime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Security Features: Isolation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828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Using a VM for each application provides isolation</a:t>
            </a:r>
          </a:p>
          <a:p>
            <a:pPr lvl="1"/>
            <a:r>
              <a:rPr lang="en-US" dirty="0" smtClean="0"/>
              <a:t>More than running 2 apps on same server.</a:t>
            </a:r>
          </a:p>
          <a:p>
            <a:pPr lvl="1"/>
            <a:r>
              <a:rPr lang="en-US" dirty="0" smtClean="0"/>
              <a:t>Less than running on 2 physical servers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42" name="Picture 2" descr="Figure 1. Virtual Machine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4200"/>
            <a:ext cx="592455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9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 Security Features: Snapshot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191000" cy="4830763"/>
          </a:xfrm>
        </p:spPr>
        <p:txBody>
          <a:bodyPr/>
          <a:lstStyle/>
          <a:p>
            <a:r>
              <a:rPr lang="en-US" dirty="0" smtClean="0"/>
              <a:t>VMs can record state.</a:t>
            </a:r>
          </a:p>
          <a:p>
            <a:r>
              <a:rPr lang="en-US" dirty="0" smtClean="0"/>
              <a:t>In event of security incident, revert VM back to an uncompromised state.</a:t>
            </a:r>
          </a:p>
          <a:p>
            <a:r>
              <a:rPr lang="en-US" dirty="0" smtClean="0"/>
              <a:t>Must be sure to patch VM to avoid recurrence of compromise.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2999" y="1981200"/>
            <a:ext cx="4090799" cy="304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2356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Restore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3200400"/>
          </a:xfrm>
        </p:spPr>
        <p:txBody>
          <a:bodyPr/>
          <a:lstStyle/>
          <a:p>
            <a:r>
              <a:rPr lang="en-US" dirty="0" smtClean="0"/>
              <a:t>VMs can be restored to an infected or vulnerable state using snapshots.</a:t>
            </a:r>
          </a:p>
          <a:p>
            <a:r>
              <a:rPr lang="en-US" dirty="0" smtClean="0"/>
              <a:t>Patching becomes undone.</a:t>
            </a:r>
          </a:p>
          <a:p>
            <a:r>
              <a:rPr lang="en-US" dirty="0" smtClean="0"/>
              <a:t>Worms persist at low level forever due to reappearance of infected and vulnerable VMs.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194" name="Picture 2" descr="Figure 4. State Restore to Malicious St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191000"/>
            <a:ext cx="63722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77200" cy="1676400"/>
          </a:xfrm>
        </p:spPr>
        <p:txBody>
          <a:bodyPr/>
          <a:lstStyle/>
          <a:p>
            <a:r>
              <a:rPr lang="en-US" dirty="0" smtClean="0"/>
              <a:t>Hypervisor may be simple or not, but</a:t>
            </a:r>
          </a:p>
          <a:p>
            <a:r>
              <a:rPr lang="en-US" dirty="0" smtClean="0"/>
              <a:t>It is often another layer on top of host OS, adding complexity and vulnerabilities.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1266" name="Picture 2" descr="Figure 2. Abstraction of Physical Resour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200400"/>
            <a:ext cx="60420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010400" y="4724400"/>
            <a:ext cx="152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8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29BE90-E5FD-49AF-9402-F09F59AFE4B0}" type="slidenum">
              <a:rPr lang="en-US"/>
              <a:pPr/>
              <a:t>2</a:t>
            </a:fld>
            <a:endParaRPr 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Topics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 typeface="Webdings" pitchFamily="18" charset="2"/>
              <a:buAutoNum type="arabicPeriod"/>
            </a:pPr>
            <a:r>
              <a:rPr lang="en-US" sz="3200" dirty="0" smtClean="0"/>
              <a:t>What is Cloud Computing?</a:t>
            </a:r>
          </a:p>
          <a:p>
            <a:pPr marL="533400" indent="-533400">
              <a:buFont typeface="Webdings" pitchFamily="18" charset="2"/>
              <a:buAutoNum type="arabicPeriod"/>
            </a:pPr>
            <a:r>
              <a:rPr lang="en-US" sz="3200" dirty="0" smtClean="0"/>
              <a:t>The Same Old Security Problems</a:t>
            </a:r>
          </a:p>
          <a:p>
            <a:pPr marL="533400" indent="-533400">
              <a:buFont typeface="Webdings" pitchFamily="18" charset="2"/>
              <a:buAutoNum type="arabicPeriod"/>
            </a:pPr>
            <a:r>
              <a:rPr lang="en-US" sz="3200" dirty="0" smtClean="0"/>
              <a:t>Virtualization Security</a:t>
            </a:r>
          </a:p>
          <a:p>
            <a:pPr marL="533400" indent="-533400">
              <a:buFont typeface="Webdings" pitchFamily="18" charset="2"/>
              <a:buAutoNum type="arabicPeriod"/>
            </a:pPr>
            <a:r>
              <a:rPr lang="en-US" sz="3200" dirty="0" smtClean="0"/>
              <a:t>New Security Issues and Threat Model</a:t>
            </a:r>
          </a:p>
          <a:p>
            <a:pPr marL="533400" indent="-533400">
              <a:buFont typeface="Webdings" pitchFamily="18" charset="2"/>
              <a:buAutoNum type="arabicPeriod"/>
            </a:pPr>
            <a:r>
              <a:rPr lang="en-US" sz="3200" dirty="0" smtClean="0"/>
              <a:t>Data Security</a:t>
            </a:r>
          </a:p>
          <a:p>
            <a:pPr marL="533400" indent="-533400">
              <a:buFont typeface="Webdings" pitchFamily="18" charset="2"/>
              <a:buAutoNum type="arabicPeriod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67200" cy="792162"/>
          </a:xfrm>
        </p:spPr>
        <p:txBody>
          <a:bodyPr/>
          <a:lstStyle/>
          <a:p>
            <a:r>
              <a:rPr lang="en-US" dirty="0" smtClean="0"/>
              <a:t>Hypervisor Security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12625" r="4491" b="11707"/>
          <a:stretch/>
        </p:blipFill>
        <p:spPr>
          <a:xfrm>
            <a:off x="4678166" y="304800"/>
            <a:ext cx="4191000" cy="53237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57200" y="1295401"/>
            <a:ext cx="4191000" cy="190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&lt;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Webdings" pitchFamily="18" charset="2"/>
              <a:buChar char="4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Vulnerability consequences</a:t>
            </a:r>
          </a:p>
          <a:p>
            <a:pPr lvl="1"/>
            <a:r>
              <a:rPr lang="en-US" sz="2000" dirty="0" smtClean="0"/>
              <a:t>Guest code execution with privilege</a:t>
            </a:r>
          </a:p>
          <a:p>
            <a:pPr lvl="1"/>
            <a:r>
              <a:rPr lang="en-US" sz="2000" dirty="0" smtClean="0"/>
              <a:t>VM Escape (Host code execution)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4800600" y="4648200"/>
            <a:ext cx="16764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527902"/>
              </p:ext>
            </p:extLst>
          </p:nvPr>
        </p:nvGraphicFramePr>
        <p:xfrm>
          <a:off x="1371600" y="3403599"/>
          <a:ext cx="2286000" cy="29464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990600"/>
              </a:tblGrid>
              <a:tr h="491067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Vendor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CVEs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KVM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QEMU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VirtualBox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VMware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126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  <a:tr h="491067"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Xen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86</a:t>
                      </a:r>
                      <a:endParaRPr lang="en-US" baseline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648200" y="5791200"/>
            <a:ext cx="2332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Xen CVE-2008-1943</a:t>
            </a:r>
          </a:p>
          <a:p>
            <a:r>
              <a:rPr lang="en-US" dirty="0" err="1" smtClean="0"/>
              <a:t>VBox</a:t>
            </a:r>
            <a:r>
              <a:rPr lang="en-US" dirty="0" smtClean="0"/>
              <a:t> CVE-2010-3583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Inter-VM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981199"/>
          </a:xfrm>
        </p:spPr>
        <p:txBody>
          <a:bodyPr/>
          <a:lstStyle/>
          <a:p>
            <a:r>
              <a:rPr lang="en-US" sz="2400" dirty="0" smtClean="0"/>
              <a:t>Attack via shared clipboard</a:t>
            </a:r>
          </a:p>
          <a:p>
            <a:pPr lvl="1"/>
            <a:r>
              <a:rPr lang="en-US" sz="2000" dirty="0"/>
              <a:t>http://www.securiteam.com/securitynews/5GP021FKKO.html</a:t>
            </a:r>
            <a:endParaRPr lang="en-US" sz="2000" dirty="0" smtClean="0"/>
          </a:p>
          <a:p>
            <a:r>
              <a:rPr lang="en-US" sz="2400" dirty="0" smtClean="0"/>
              <a:t>Use shared folder to alter other VM’s disk image</a:t>
            </a:r>
          </a:p>
          <a:p>
            <a:pPr lvl="1"/>
            <a:r>
              <a:rPr lang="en-US" sz="2000" dirty="0" smtClean="0"/>
              <a:t>CVE-2007-1744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9218" name="Picture 2" descr="Figure 5. VM Communication Attack on VM2 and VM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352800"/>
            <a:ext cx="59055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47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724400" cy="4830763"/>
          </a:xfrm>
        </p:spPr>
        <p:txBody>
          <a:bodyPr/>
          <a:lstStyle/>
          <a:p>
            <a:r>
              <a:rPr lang="en-US" dirty="0" smtClean="0"/>
              <a:t>Growth in physical machines limited by budget and setup time.</a:t>
            </a:r>
          </a:p>
          <a:p>
            <a:r>
              <a:rPr lang="en-US" dirty="0" smtClean="0"/>
              <a:t>Adding a VM is easy as copying a file, leading to explosive growth in VMs.</a:t>
            </a:r>
          </a:p>
          <a:p>
            <a:r>
              <a:rPr lang="en-US" dirty="0" smtClean="0"/>
              <a:t>Rapid scaling can exceed capacity of organization’s security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2290" name="Picture 2" descr="http://www.70disco.com/images/tribble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00200"/>
            <a:ext cx="32480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58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Users often have specialized VMs.</a:t>
            </a:r>
          </a:p>
          <a:p>
            <a:pPr lvl="1"/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Different app versions</a:t>
            </a:r>
          </a:p>
          <a:p>
            <a:pPr lvl="1"/>
            <a:r>
              <a:rPr lang="en-US" dirty="0" smtClean="0"/>
              <a:t>Demos</a:t>
            </a:r>
          </a:p>
          <a:p>
            <a:pPr lvl="1"/>
            <a:r>
              <a:rPr lang="en-US" dirty="0" smtClean="0"/>
              <a:t>Sandbox</a:t>
            </a:r>
          </a:p>
          <a:p>
            <a:pPr marL="0" indent="0">
              <a:buNone/>
            </a:pPr>
            <a:r>
              <a:rPr lang="en-US" dirty="0" smtClean="0"/>
              <a:t>that are not always up, preventing network from converging to a known state.</a:t>
            </a:r>
          </a:p>
          <a:p>
            <a:pPr lvl="1"/>
            <a:r>
              <a:rPr lang="en-US" dirty="0" smtClean="0"/>
              <a:t>Infected machines appear, attack, then disappear from the network before can be detected.</a:t>
            </a:r>
          </a:p>
          <a:p>
            <a:pPr lvl="1"/>
            <a:r>
              <a:rPr lang="en-US" dirty="0" smtClean="0"/>
              <a:t>Vulnerable systems likewise appear too briefly to be detected and patched.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6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Lifetime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343400" cy="4830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Although data was correctly sanitized from VM disk and/or memory, snapshots can retain multiple copies of both VM memory and disk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1219200"/>
            <a:ext cx="4090799" cy="3047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Figure 4. State Restore to Malicious St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4419600"/>
            <a:ext cx="63722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84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Security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371600"/>
            <a:ext cx="8382000" cy="5334000"/>
          </a:xfrm>
        </p:spPr>
        <p:txBody>
          <a:bodyPr/>
          <a:lstStyle/>
          <a:p>
            <a:r>
              <a:rPr lang="en-US" dirty="0" smtClean="0"/>
              <a:t>Accountability</a:t>
            </a:r>
          </a:p>
          <a:p>
            <a:r>
              <a:rPr lang="en-US" dirty="0" smtClean="0"/>
              <a:t>No Security Perimeter</a:t>
            </a:r>
          </a:p>
          <a:p>
            <a:r>
              <a:rPr lang="en-US" dirty="0" smtClean="0"/>
              <a:t>Larger Attack Surface</a:t>
            </a:r>
          </a:p>
          <a:p>
            <a:r>
              <a:rPr lang="en-US" dirty="0" smtClean="0"/>
              <a:t>New Side Channels</a:t>
            </a:r>
          </a:p>
          <a:p>
            <a:r>
              <a:rPr lang="en-US" dirty="0" smtClean="0"/>
              <a:t>Lack of Auditability</a:t>
            </a:r>
          </a:p>
          <a:p>
            <a:r>
              <a:rPr lang="en-US" dirty="0" smtClean="0"/>
              <a:t>Regulatory Compliance</a:t>
            </a:r>
          </a:p>
          <a:p>
            <a:r>
              <a:rPr lang="en-US" dirty="0" smtClean="0"/>
              <a:t>Data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2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Accountability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229600" cy="5573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11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Security Perimeter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153400" cy="1905000"/>
          </a:xfrm>
        </p:spPr>
        <p:txBody>
          <a:bodyPr/>
          <a:lstStyle/>
          <a:p>
            <a:r>
              <a:rPr lang="en-US" dirty="0" smtClean="0"/>
              <a:t>Little control over physical or network location of cloud instance VMs</a:t>
            </a:r>
          </a:p>
          <a:p>
            <a:r>
              <a:rPr lang="en-US" dirty="0" smtClean="0"/>
              <a:t>Network access must be controlled on a host by host basis.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76600"/>
            <a:ext cx="481965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24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Larger Attack Surface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724400"/>
            <a:ext cx="27432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5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27432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1886164" y="3352800"/>
            <a:ext cx="0" cy="137160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04139" y="2209800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Cloud Provider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5416034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Network</a:t>
            </a:r>
            <a:endParaRPr lang="en-US" dirty="0"/>
          </a:p>
        </p:txBody>
      </p:sp>
      <p:pic>
        <p:nvPicPr>
          <p:cNvPr id="11" name="Picture 2" descr="Figure 5. VM Communication Attack on VM2 and VM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94466"/>
            <a:ext cx="5362531" cy="248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38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Side Channels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don’t know whose VMs are sharing the physical machine with you.</a:t>
            </a:r>
          </a:p>
          <a:p>
            <a:pPr lvl="1"/>
            <a:r>
              <a:rPr lang="en-US" dirty="0" smtClean="0"/>
              <a:t>Attackers can place their VMs on your machine.</a:t>
            </a:r>
          </a:p>
          <a:p>
            <a:pPr lvl="1"/>
            <a:r>
              <a:rPr lang="en-US" dirty="0" smtClean="0"/>
              <a:t>See “Hey, You, Get Off of My Cloud” paper for how.</a:t>
            </a:r>
          </a:p>
          <a:p>
            <a:r>
              <a:rPr lang="en-US" dirty="0" smtClean="0"/>
              <a:t>Shared physical resources include</a:t>
            </a:r>
          </a:p>
          <a:p>
            <a:pPr lvl="1"/>
            <a:r>
              <a:rPr lang="en-US" dirty="0" smtClean="0"/>
              <a:t>CPU data cache: Bernstein 2005</a:t>
            </a:r>
          </a:p>
          <a:p>
            <a:pPr lvl="1"/>
            <a:r>
              <a:rPr lang="en-US" dirty="0" smtClean="0"/>
              <a:t>CPU branch prediction: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/>
              <a:t>Aciiçmez</a:t>
            </a:r>
            <a:r>
              <a:rPr lang="en-US" dirty="0"/>
              <a:t> </a:t>
            </a:r>
            <a:r>
              <a:rPr lang="en-US" dirty="0" smtClean="0"/>
              <a:t>2007</a:t>
            </a:r>
          </a:p>
          <a:p>
            <a:pPr lvl="1"/>
            <a:r>
              <a:rPr lang="en-US" dirty="0" smtClean="0"/>
              <a:t>CPU instruction cache: </a:t>
            </a:r>
            <a:r>
              <a:rPr lang="en-US" dirty="0" err="1"/>
              <a:t>Onur</a:t>
            </a:r>
            <a:r>
              <a:rPr lang="en-US" dirty="0"/>
              <a:t> </a:t>
            </a:r>
            <a:r>
              <a:rPr lang="en-US" dirty="0" err="1" smtClean="0"/>
              <a:t>Aciiçmez</a:t>
            </a:r>
            <a:r>
              <a:rPr lang="en-US" dirty="0" smtClean="0"/>
              <a:t> 2007</a:t>
            </a:r>
          </a:p>
          <a:p>
            <a:r>
              <a:rPr lang="en-US" dirty="0" smtClean="0"/>
              <a:t>In single OS environment, people can extract cryptographic keys with these attacks.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4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Cloud Computing?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06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Lack of Auditability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cloud provider has access to full network traffic, hypervisor logs, physical machine data.</a:t>
            </a:r>
          </a:p>
          <a:p>
            <a:r>
              <a:rPr lang="en-US" dirty="0" smtClean="0"/>
              <a:t>Need mutual auditability</a:t>
            </a:r>
          </a:p>
          <a:p>
            <a:pPr lvl="1"/>
            <a:r>
              <a:rPr lang="en-US" dirty="0" smtClean="0"/>
              <a:t>Ability of cloud provider to audit potentially malicious or infected client VMs.</a:t>
            </a:r>
          </a:p>
          <a:p>
            <a:pPr lvl="1"/>
            <a:r>
              <a:rPr lang="en-US" dirty="0" smtClean="0"/>
              <a:t>Ability of cloud customer to audit cloud provider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8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Regulatory Compliance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686800" cy="405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-Point Star 4"/>
          <p:cNvSpPr/>
          <p:nvPr/>
        </p:nvSpPr>
        <p:spPr>
          <a:xfrm>
            <a:off x="838200" y="2895600"/>
            <a:ext cx="114300" cy="114300"/>
          </a:xfrm>
          <a:prstGeom prst="star4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4-Point Star 6"/>
          <p:cNvSpPr/>
          <p:nvPr/>
        </p:nvSpPr>
        <p:spPr>
          <a:xfrm>
            <a:off x="1905000" y="3048000"/>
            <a:ext cx="114300" cy="114300"/>
          </a:xfrm>
          <a:prstGeom prst="star4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4-Point Star 7"/>
          <p:cNvSpPr/>
          <p:nvPr/>
        </p:nvSpPr>
        <p:spPr>
          <a:xfrm>
            <a:off x="3657600" y="2590800"/>
            <a:ext cx="114300" cy="114300"/>
          </a:xfrm>
          <a:prstGeom prst="star4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4-Point Star 8"/>
          <p:cNvSpPr/>
          <p:nvPr/>
        </p:nvSpPr>
        <p:spPr>
          <a:xfrm>
            <a:off x="6629400" y="4038600"/>
            <a:ext cx="114300" cy="114300"/>
          </a:xfrm>
          <a:prstGeom prst="star4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6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2" t="16722" r="1981" b="5671"/>
          <a:stretch/>
        </p:blipFill>
        <p:spPr>
          <a:xfrm>
            <a:off x="304800" y="1219200"/>
            <a:ext cx="5120640" cy="37490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t="11992" r="6231" b="6670"/>
          <a:stretch/>
        </p:blipFill>
        <p:spPr>
          <a:xfrm>
            <a:off x="3200400" y="457200"/>
            <a:ext cx="576072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1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371600"/>
            <a:ext cx="8382000" cy="5334000"/>
          </a:xfrm>
        </p:spPr>
        <p:txBody>
          <a:bodyPr/>
          <a:lstStyle/>
          <a:p>
            <a:r>
              <a:rPr lang="en-US" dirty="0" smtClean="0"/>
              <a:t>Data in Transit</a:t>
            </a:r>
          </a:p>
          <a:p>
            <a:r>
              <a:rPr lang="en-US" dirty="0" smtClean="0"/>
              <a:t>Data at Rest</a:t>
            </a:r>
          </a:p>
          <a:p>
            <a:r>
              <a:rPr lang="en-US" dirty="0" smtClean="0"/>
              <a:t>Data in Processing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Remanence</a:t>
            </a:r>
            <a:endParaRPr lang="en-US" dirty="0" smtClean="0"/>
          </a:p>
          <a:p>
            <a:r>
              <a:rPr lang="en-US" dirty="0" err="1" smtClean="0"/>
              <a:t>Homomorphic</a:t>
            </a:r>
            <a:r>
              <a:rPr lang="en-US" dirty="0" smtClean="0"/>
              <a:t> Encryption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Security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208886"/>
              </p:ext>
            </p:extLst>
          </p:nvPr>
        </p:nvGraphicFramePr>
        <p:xfrm>
          <a:off x="1676400" y="1295400"/>
          <a:ext cx="4876800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</a:tblGrid>
              <a:tr h="1168400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Symmetric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</a:rPr>
                        <a:t> Encryption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Homomorphic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 Encryption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SSL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  <a:tr h="116840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MAC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 smtClean="0">
                          <a:solidFill>
                            <a:schemeClr val="tx1"/>
                          </a:solidFill>
                        </a:rPr>
                        <a:t>Homomorphic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</a:rPr>
                        <a:t> Encryption</a:t>
                      </a:r>
                    </a:p>
                    <a:p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SSL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  <a:tr h="116840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Redundancy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Redundancy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Redundancy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/>
                      <a:lightRig rig="flood" dir="t"/>
                    </a:cell3D>
                    <a:gradFill flip="none" rotWithShape="1">
                      <a:gsLst>
                        <a:gs pos="0">
                          <a:srgbClr val="00B0F0">
                            <a:tint val="66000"/>
                            <a:satMod val="160000"/>
                          </a:srgbClr>
                        </a:gs>
                        <a:gs pos="50000">
                          <a:srgbClr val="00B0F0">
                            <a:tint val="44500"/>
                            <a:satMod val="160000"/>
                          </a:srgbClr>
                        </a:gs>
                        <a:gs pos="100000">
                          <a:srgbClr val="00B0F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447" y="172033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Confidentiality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2519" y="4114800"/>
            <a:ext cx="1270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3176" y="28194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Integrity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01108" y="484453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05200" y="4851921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29200" y="4851921"/>
            <a:ext cx="142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Transmission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9236" y="5605726"/>
            <a:ext cx="407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Plus data </a:t>
            </a:r>
            <a:r>
              <a:rPr lang="en-US" dirty="0" err="1" smtClean="0"/>
              <a:t>remanence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0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Public Key Cryptography</a:t>
            </a:r>
            <a:endParaRPr lang="en-US" dirty="0"/>
          </a:p>
        </p:txBody>
      </p:sp>
      <p:pic>
        <p:nvPicPr>
          <p:cNvPr id="15362" name="Picture 2" descr="http://upload.wikimedia.org/wikipedia/en/thumb/3/32/Public-key-crypto-1.svg/250px-Public-key-crypto-1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447800"/>
            <a:ext cx="3886200" cy="3886200"/>
          </a:xfrm>
          <a:prstGeom prst="rect">
            <a:avLst/>
          </a:prstGeom>
          <a:noFill/>
        </p:spPr>
      </p:pic>
      <p:pic>
        <p:nvPicPr>
          <p:cNvPr id="15364" name="Picture 4" descr="http://upload.wikimedia.org/wikipedia/commons/thumb/f/f9/Public_key_encryption.svg/250px-Public_key_encryption.svg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1676400"/>
            <a:ext cx="3513318" cy="342900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Homomorphic Public-key Encryption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Public-key Crypto with additional procedure</a:t>
            </a:r>
            <a:r>
              <a:rPr lang="en-US" dirty="0"/>
              <a:t>: </a:t>
            </a:r>
            <a:r>
              <a:rPr lang="en-US" dirty="0" err="1">
                <a:solidFill>
                  <a:srgbClr val="0000FF"/>
                </a:solidFill>
              </a:rPr>
              <a:t>Eval</a:t>
            </a:r>
            <a:endParaRPr lang="en-US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r>
              <a:rPr lang="en-US" dirty="0"/>
              <a:t>c* </a:t>
            </a:r>
            <a:r>
              <a:rPr lang="en-US" dirty="0">
                <a:sym typeface="Wingdings" pitchFamily="2" charset="2"/>
              </a:rPr>
              <a:t> </a:t>
            </a:r>
            <a:r>
              <a:rPr lang="en-US" dirty="0" err="1">
                <a:solidFill>
                  <a:srgbClr val="0000FF"/>
                </a:solidFill>
              </a:rPr>
              <a:t>Eval</a:t>
            </a:r>
            <a:r>
              <a:rPr lang="en-US" baseline="-25000" dirty="0" err="1"/>
              <a:t>pk</a:t>
            </a:r>
            <a:r>
              <a:rPr lang="en-US" dirty="0"/>
              <a:t>(</a:t>
            </a:r>
            <a:r>
              <a:rPr lang="en-US" dirty="0">
                <a:latin typeface="Symbol" pitchFamily="18" charset="2"/>
              </a:rPr>
              <a:t>P</a:t>
            </a:r>
            <a:r>
              <a:rPr lang="en-US" dirty="0"/>
              <a:t>, c</a:t>
            </a:r>
            <a:r>
              <a:rPr lang="en-US" baseline="-25000" dirty="0"/>
              <a:t>1</a:t>
            </a:r>
            <a:r>
              <a:rPr lang="en-US" dirty="0"/>
              <a:t>,…,</a:t>
            </a:r>
            <a:r>
              <a:rPr lang="en-US" dirty="0" err="1"/>
              <a:t>c</a:t>
            </a:r>
            <a:r>
              <a:rPr lang="en-US" baseline="-25000" dirty="0" err="1"/>
              <a:t>n</a:t>
            </a:r>
            <a:r>
              <a:rPr lang="en-US" dirty="0" smtClean="0"/>
              <a:t>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spcBef>
                <a:spcPct val="500000"/>
              </a:spcBef>
              <a:buNone/>
            </a:pPr>
            <a:r>
              <a:rPr lang="en-US" dirty="0" smtClean="0">
                <a:latin typeface="Symbol" pitchFamily="18" charset="2"/>
              </a:rPr>
              <a:t>P</a:t>
            </a:r>
            <a:r>
              <a:rPr lang="en-US" dirty="0" smtClean="0"/>
              <a:t> </a:t>
            </a:r>
            <a:r>
              <a:rPr lang="en-US" dirty="0"/>
              <a:t>a Boolean circuit with ADD, MULT mod 2</a:t>
            </a:r>
          </a:p>
        </p:txBody>
      </p:sp>
      <p:sp>
        <p:nvSpPr>
          <p:cNvPr id="46086" name="AutoShape 6"/>
          <p:cNvSpPr>
            <a:spLocks noChangeArrowheads="1"/>
          </p:cNvSpPr>
          <p:nvPr/>
        </p:nvSpPr>
        <p:spPr bwMode="auto">
          <a:xfrm>
            <a:off x="4800600" y="3048000"/>
            <a:ext cx="3581400" cy="762000"/>
          </a:xfrm>
          <a:prstGeom prst="wedgeEllipseCallout">
            <a:avLst>
              <a:gd name="adj1" fmla="val -74398"/>
              <a:gd name="adj2" fmla="val -154768"/>
            </a:avLst>
          </a:prstGeom>
          <a:solidFill>
            <a:srgbClr val="CC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1800"/>
              <a:t>Encryption of inputs m</a:t>
            </a:r>
            <a:r>
              <a:rPr lang="en-US" sz="1800" baseline="-25000"/>
              <a:t>1</a:t>
            </a:r>
            <a:r>
              <a:rPr lang="en-US" sz="1800"/>
              <a:t>,…,m</a:t>
            </a:r>
            <a:r>
              <a:rPr lang="en-US" sz="1800" baseline="-25000"/>
              <a:t>n</a:t>
            </a:r>
            <a:r>
              <a:rPr lang="en-US" sz="1800"/>
              <a:t> to </a:t>
            </a:r>
            <a:r>
              <a:rPr lang="en-US" sz="1800">
                <a:latin typeface="Symbol" pitchFamily="18" charset="2"/>
              </a:rPr>
              <a:t>P</a:t>
            </a:r>
          </a:p>
        </p:txBody>
      </p:sp>
      <p:sp>
        <p:nvSpPr>
          <p:cNvPr id="46089" name="AutoShape 9"/>
          <p:cNvSpPr>
            <a:spLocks noChangeArrowheads="1"/>
          </p:cNvSpPr>
          <p:nvPr/>
        </p:nvSpPr>
        <p:spPr bwMode="auto">
          <a:xfrm>
            <a:off x="381000" y="3200400"/>
            <a:ext cx="3962400" cy="914400"/>
          </a:xfrm>
          <a:prstGeom prst="wedgeEllipseCallout">
            <a:avLst>
              <a:gd name="adj1" fmla="val -29816"/>
              <a:gd name="adj2" fmla="val -159329"/>
            </a:avLst>
          </a:prstGeom>
          <a:solidFill>
            <a:srgbClr val="CC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1800"/>
              <a:t>Encryption of output value m*=</a:t>
            </a:r>
            <a:r>
              <a:rPr lang="en-US" sz="1800">
                <a:latin typeface="Symbol" pitchFamily="18" charset="2"/>
              </a:rPr>
              <a:t>P</a:t>
            </a:r>
            <a:r>
              <a:rPr lang="en-US" sz="1800"/>
              <a:t>(m</a:t>
            </a:r>
            <a:r>
              <a:rPr lang="en-US" sz="1800" baseline="-25000"/>
              <a:t>1</a:t>
            </a:r>
            <a:r>
              <a:rPr lang="en-US" sz="1800"/>
              <a:t>,…,m</a:t>
            </a:r>
            <a:r>
              <a:rPr lang="en-US" sz="1800" baseline="-25000"/>
              <a:t>n</a:t>
            </a:r>
            <a:r>
              <a:rPr lang="en-US" sz="180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5715000"/>
            <a:ext cx="5486400" cy="646331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i="1" dirty="0" err="1" smtClean="0"/>
              <a:t>Homomorphic</a:t>
            </a:r>
            <a:r>
              <a:rPr lang="en-US" i="1" dirty="0" smtClean="0"/>
              <a:t> encryption slides borrowed from people.csail.mit.edu/</a:t>
            </a:r>
            <a:r>
              <a:rPr lang="en-US" i="1" dirty="0" err="1" smtClean="0"/>
              <a:t>shaih</a:t>
            </a:r>
            <a:r>
              <a:rPr lang="en-US" i="1" dirty="0" smtClean="0"/>
              <a:t>/pubs/IHE-S-and-P-day.ppt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0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07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451225"/>
            <a:ext cx="13112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12" name="Rectangle 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Analogy: Alice’s Jewelry Store</a:t>
            </a:r>
          </a:p>
        </p:txBody>
      </p:sp>
      <p:sp>
        <p:nvSpPr>
          <p:cNvPr id="42013" name="Rectangle 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Alice’s workers need to assemble raw materials into jewelry</a:t>
            </a:r>
          </a:p>
          <a:p>
            <a:r>
              <a:rPr lang="en-US" dirty="0"/>
              <a:t>But Alice is worried about theft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How can the workers process the raw materials without having access to them?</a:t>
            </a:r>
          </a:p>
        </p:txBody>
      </p:sp>
      <p:pic>
        <p:nvPicPr>
          <p:cNvPr id="41994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962400"/>
            <a:ext cx="2471738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4" descr="C:\Documents and Settings\craig\Local Settings\Temporary Internet Files\Content.IE5\MD12BDCG\MPj03143340000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0" y="3603625"/>
            <a:ext cx="2247900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014164"/>
            <a:ext cx="1538457" cy="115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4" descr="C:\Documents and Settings\craig\Local Settings\Temporary Internet Files\Content.IE5\HPOK5E8N\MPj03143330000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838" y="5024438"/>
            <a:ext cx="868362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3069" name="Picture 29" descr="C:\Documents and Settings\craig\Local Settings\Temporary Internet Files\Content.IE5\HPOK5E8N\MCj02810810000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3200" y="3113088"/>
            <a:ext cx="2297113" cy="310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6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9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5.92593E-6 L 0.31788 0.2618 " pathEditMode="relative" ptsTypes="AA">
                                      <p:cBhvr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0.30591 0.1507 " pathEditMode="relative" ptsTypes="AA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6 L 0.27848 0.00949 " pathEditMode="relative" ptsTypes="AA">
                                      <p:cBhvr>
                                        <p:cTn id="1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44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59259E-6 L 0.34288 0.4460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44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35" y="2229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32969 0.43009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43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76" y="21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1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8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3962400"/>
            <a:ext cx="2471738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Analogy: Alice’s Jewelry Store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Alice puts materials in locked glove box</a:t>
            </a:r>
          </a:p>
          <a:p>
            <a:pPr lvl="1"/>
            <a:r>
              <a:rPr lang="en-US"/>
              <a:t>For which only she has the key</a:t>
            </a:r>
          </a:p>
          <a:p>
            <a:r>
              <a:rPr lang="en-US"/>
              <a:t>Workers assemble jewelry in the box</a:t>
            </a:r>
          </a:p>
          <a:p>
            <a:r>
              <a:rPr lang="en-US"/>
              <a:t>Alice unlocks box to get “results”</a:t>
            </a:r>
          </a:p>
        </p:txBody>
      </p:sp>
      <p:grpSp>
        <p:nvGrpSpPr>
          <p:cNvPr id="44049" name="Group 17"/>
          <p:cNvGrpSpPr>
            <a:grpSpLocks/>
          </p:cNvGrpSpPr>
          <p:nvPr/>
        </p:nvGrpSpPr>
        <p:grpSpPr bwMode="auto">
          <a:xfrm>
            <a:off x="3048000" y="3962400"/>
            <a:ext cx="2822575" cy="2667000"/>
            <a:chOff x="1920" y="2496"/>
            <a:chExt cx="1778" cy="1680"/>
          </a:xfrm>
        </p:grpSpPr>
        <p:pic>
          <p:nvPicPr>
            <p:cNvPr id="59" name="Picture 31" descr="C:\Documents and Settings\craig\Local Settings\Temporary Internet Files\Content.IE5\VOIW5Q5X\MCj04418040000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" y="2496"/>
              <a:ext cx="1714" cy="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31" descr="C:\Documents and Settings\craig\Local Settings\Temporary Internet Files\Content.IE5\VOIW5Q5X\MCj04418040000[1]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" y="2791"/>
              <a:ext cx="1714" cy="1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Cube 33"/>
            <p:cNvSpPr>
              <a:spLocks noChangeArrowheads="1"/>
            </p:cNvSpPr>
            <p:nvPr/>
          </p:nvSpPr>
          <p:spPr bwMode="auto">
            <a:xfrm flipH="1">
              <a:off x="1920" y="2739"/>
              <a:ext cx="1758" cy="1348"/>
            </a:xfrm>
            <a:prstGeom prst="cube">
              <a:avLst>
                <a:gd name="adj" fmla="val 25000"/>
              </a:avLst>
            </a:prstGeom>
            <a:solidFill>
              <a:schemeClr val="accent1">
                <a:alpha val="10196"/>
              </a:schemeClr>
            </a:solidFill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0" b="1">
                  <a:solidFill>
                    <a:srgbClr val="5D5DC9"/>
                  </a:solidFill>
                  <a:latin typeface="Comic Sans MS" pitchFamily="66" charset="0"/>
                </a:rPr>
                <a:t> </a:t>
              </a:r>
            </a:p>
          </p:txBody>
        </p:sp>
        <p:pic>
          <p:nvPicPr>
            <p:cNvPr id="61" name="Picture 2" descr="C:\Documents and Settings\craig\Local Settings\Temporary Internet Files\Content.IE5\VOIW5Q5X\MCj04314930000[1]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5" y="3130"/>
              <a:ext cx="198" cy="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4046" name="Picture 12" descr="C:\Documents and Settings\craig\Local Settings\Temporary Internet Files\Content.IE5\HPOK5E8N\MCj04339030000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029200"/>
            <a:ext cx="982663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4" descr="C:\Documents and Settings\craig\Local Settings\Temporary Internet Files\Content.IE5\MD12BDCG\MPj03143340000[1]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75" y="5594350"/>
            <a:ext cx="10302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5627688"/>
            <a:ext cx="91281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4" descr="C:\Documents and Settings\craig\Local Settings\Temporary Internet Files\Content.IE5\HPOK5E8N\MPj03143330000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5" y="5649913"/>
            <a:ext cx="468313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3069" name="Picture 29" descr="C:\Documents and Settings\craig\Local Settings\Temporary Internet Files\Content.IE5\HPOK5E8N\MCj02810810000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53200" y="3113088"/>
            <a:ext cx="2297113" cy="310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419600"/>
            <a:ext cx="1312863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32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44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48307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400" dirty="0" err="1" smtClean="0"/>
              <a:t>Yanpei</a:t>
            </a:r>
            <a:r>
              <a:rPr lang="en-US" sz="1400" dirty="0" smtClean="0"/>
              <a:t> Chen, Vern </a:t>
            </a:r>
            <a:r>
              <a:rPr lang="en-US" sz="1400" dirty="0" err="1" smtClean="0"/>
              <a:t>Paxson</a:t>
            </a:r>
            <a:r>
              <a:rPr lang="en-US" sz="1400" dirty="0" smtClean="0"/>
              <a:t> and Randy H. Katz</a:t>
            </a:r>
            <a:r>
              <a:rPr lang="en-US" sz="1400" dirty="0"/>
              <a:t>, </a:t>
            </a:r>
            <a:r>
              <a:rPr lang="en-US" sz="1400" dirty="0" smtClean="0"/>
              <a:t>“What’s </a:t>
            </a:r>
            <a:r>
              <a:rPr lang="en-US" sz="1400" dirty="0"/>
              <a:t>New About Cloud Computing Security</a:t>
            </a:r>
            <a:r>
              <a:rPr lang="en-US" sz="1400" dirty="0" smtClean="0"/>
              <a:t>?” </a:t>
            </a:r>
            <a:r>
              <a:rPr lang="en-US" sz="1400" dirty="0"/>
              <a:t>Technical Report No. UCB/EECS-2010-5, </a:t>
            </a:r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www.eecs.berkeley.edu/Pubs/TechRpts/2010/EECS-2010-5.html</a:t>
            </a:r>
            <a:r>
              <a:rPr lang="en-US" sz="1400" dirty="0" smtClean="0"/>
              <a:t>, Jan. </a:t>
            </a:r>
            <a:r>
              <a:rPr lang="en-US" sz="1400" dirty="0"/>
              <a:t>20, </a:t>
            </a:r>
            <a:r>
              <a:rPr lang="en-US" sz="1400" dirty="0" smtClean="0"/>
              <a:t>2010.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 smtClean="0"/>
              <a:t>Tal </a:t>
            </a:r>
            <a:r>
              <a:rPr lang="en-US" sz="1400" dirty="0" err="1"/>
              <a:t>Garfinkel</a:t>
            </a:r>
            <a:r>
              <a:rPr lang="en-US" sz="1400" dirty="0"/>
              <a:t> and Mendel </a:t>
            </a:r>
            <a:r>
              <a:rPr lang="en-US" sz="1400" dirty="0" err="1"/>
              <a:t>Rosenblum</a:t>
            </a:r>
            <a:r>
              <a:rPr lang="en-US" sz="1400" dirty="0"/>
              <a:t>. </a:t>
            </a:r>
            <a:r>
              <a:rPr lang="en-US" sz="1400" dirty="0" smtClean="0"/>
              <a:t>“When </a:t>
            </a:r>
            <a:r>
              <a:rPr lang="en-US" sz="1400" dirty="0"/>
              <a:t>virtual is harder than real: security challenges in virtual machine based computing environments</a:t>
            </a:r>
            <a:r>
              <a:rPr lang="en-US" sz="1400" dirty="0" smtClean="0"/>
              <a:t>.” </a:t>
            </a:r>
            <a:r>
              <a:rPr lang="en-US" sz="1400" dirty="0"/>
              <a:t>In </a:t>
            </a:r>
            <a:r>
              <a:rPr lang="en-US" sz="1400" i="1" dirty="0"/>
              <a:t>Proceedings of the 10th conference on Hot Topics in Operating Systems - Volume 10</a:t>
            </a:r>
            <a:r>
              <a:rPr lang="en-US" sz="1400" dirty="0"/>
              <a:t> (HOTOS'05), Vol. 10. USENIX </a:t>
            </a:r>
            <a:r>
              <a:rPr lang="en-US" sz="1400" dirty="0" smtClean="0"/>
              <a:t>Association</a:t>
            </a:r>
            <a:r>
              <a:rPr lang="en-US" sz="1400" dirty="0"/>
              <a:t>.</a:t>
            </a:r>
            <a:endParaRPr lang="en-US" sz="1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Craig Gentry. </a:t>
            </a:r>
            <a:r>
              <a:rPr lang="en-US" sz="1400" dirty="0" smtClean="0"/>
              <a:t> “Computing </a:t>
            </a:r>
            <a:r>
              <a:rPr lang="en-US" sz="1400" dirty="0"/>
              <a:t>arbitrary functions of encrypted data</a:t>
            </a:r>
            <a:r>
              <a:rPr lang="en-US" sz="1400" dirty="0" smtClean="0"/>
              <a:t>.”  In </a:t>
            </a:r>
            <a:r>
              <a:rPr lang="en-US" sz="1400" i="1" dirty="0" err="1"/>
              <a:t>Commun</a:t>
            </a:r>
            <a:r>
              <a:rPr lang="en-US" sz="1400" i="1" dirty="0"/>
              <a:t>. ACM</a:t>
            </a:r>
            <a:r>
              <a:rPr lang="en-US" sz="1400" dirty="0"/>
              <a:t> 53, 3 (March 2010), 97-105. </a:t>
            </a:r>
            <a:r>
              <a:rPr lang="en-US" sz="1400" dirty="0" smtClean="0"/>
              <a:t>DOI=10.1145/1666420.1666444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 smtClean="0"/>
              <a:t>Doug Hyde. “A Survey on the Security </a:t>
            </a:r>
            <a:r>
              <a:rPr lang="en-US" sz="1400" dirty="0"/>
              <a:t>of Virtual Machines.” </a:t>
            </a:r>
            <a:r>
              <a:rPr lang="en-US" sz="1400" dirty="0">
                <a:hlinkClick r:id="rId3"/>
              </a:rPr>
              <a:t>http://www1.cse.wustl.edu/~</a:t>
            </a:r>
            <a:r>
              <a:rPr lang="en-US" sz="1400" dirty="0" smtClean="0">
                <a:hlinkClick r:id="rId3"/>
              </a:rPr>
              <a:t>jain/cse571-09/ftp/vmsec/index.html</a:t>
            </a:r>
            <a:r>
              <a:rPr lang="en-US" sz="1400" dirty="0" smtClean="0"/>
              <a:t>, 2007.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Tim Mather, </a:t>
            </a:r>
            <a:r>
              <a:rPr lang="en-US" sz="1400" dirty="0" err="1"/>
              <a:t>Subra</a:t>
            </a:r>
            <a:r>
              <a:rPr lang="en-US" sz="1400" dirty="0"/>
              <a:t> </a:t>
            </a:r>
            <a:r>
              <a:rPr lang="en-US" sz="1400" dirty="0" err="1"/>
              <a:t>Kumaraswamy</a:t>
            </a:r>
            <a:r>
              <a:rPr lang="en-US" sz="1400" dirty="0"/>
              <a:t>, and </a:t>
            </a:r>
            <a:r>
              <a:rPr lang="en-US" sz="1400" dirty="0" err="1"/>
              <a:t>Shahed</a:t>
            </a:r>
            <a:r>
              <a:rPr lang="en-US" sz="1400" dirty="0"/>
              <a:t> </a:t>
            </a:r>
            <a:r>
              <a:rPr lang="en-US" sz="1400" dirty="0" err="1" smtClean="0"/>
              <a:t>Latif</a:t>
            </a:r>
            <a:r>
              <a:rPr lang="en-US" sz="1400" dirty="0"/>
              <a:t>, </a:t>
            </a:r>
            <a:r>
              <a:rPr lang="en-US" sz="1400" i="1" dirty="0"/>
              <a:t>Cloud Security and Privacy: An Enterprise Perspective on Risks and </a:t>
            </a:r>
            <a:r>
              <a:rPr lang="en-US" sz="1400" i="1" dirty="0" smtClean="0"/>
              <a:t>Compliance</a:t>
            </a:r>
            <a:r>
              <a:rPr lang="en-US" sz="1400" dirty="0" smtClean="0"/>
              <a:t>, O’Reilly Media, 2009.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T. </a:t>
            </a:r>
            <a:r>
              <a:rPr lang="en-US" sz="1400" dirty="0" err="1"/>
              <a:t>Ristenpart</a:t>
            </a:r>
            <a:r>
              <a:rPr lang="en-US" sz="1400" dirty="0"/>
              <a:t>, E. </a:t>
            </a:r>
            <a:r>
              <a:rPr lang="en-US" sz="1400" dirty="0" err="1"/>
              <a:t>Tromer</a:t>
            </a:r>
            <a:r>
              <a:rPr lang="en-US" sz="1400" dirty="0"/>
              <a:t>, H. </a:t>
            </a:r>
            <a:r>
              <a:rPr lang="en-US" sz="1400" dirty="0" err="1"/>
              <a:t>Shacham</a:t>
            </a:r>
            <a:r>
              <a:rPr lang="en-US" sz="1400" dirty="0"/>
              <a:t>, and S. Savage. “Hey, You, Get Off of My Cloud! Exploring Information Leakage in Third-Party Compute Clouds</a:t>
            </a:r>
            <a:r>
              <a:rPr lang="en-US" sz="1400" dirty="0" smtClean="0"/>
              <a:t>.</a:t>
            </a:r>
            <a:r>
              <a:rPr lang="en-US" sz="1400" b="1" dirty="0" smtClean="0"/>
              <a:t>”  </a:t>
            </a:r>
            <a:r>
              <a:rPr lang="en-US" sz="1400" dirty="0" smtClean="0"/>
              <a:t>In </a:t>
            </a:r>
            <a:r>
              <a:rPr lang="en-US" sz="1400" dirty="0"/>
              <a:t>S. </a:t>
            </a:r>
            <a:r>
              <a:rPr lang="en-US" sz="1400" dirty="0" err="1"/>
              <a:t>Jha</a:t>
            </a:r>
            <a:r>
              <a:rPr lang="en-US" sz="1400" dirty="0"/>
              <a:t> and A. </a:t>
            </a:r>
            <a:r>
              <a:rPr lang="en-US" sz="1400" dirty="0" err="1"/>
              <a:t>Keromytis</a:t>
            </a:r>
            <a:r>
              <a:rPr lang="en-US" sz="1400" dirty="0"/>
              <a:t>, eds., </a:t>
            </a:r>
            <a:r>
              <a:rPr lang="en-US" sz="1400" i="1" dirty="0"/>
              <a:t>Proceedings of CCS 2009</a:t>
            </a:r>
            <a:r>
              <a:rPr lang="en-US" sz="1400" dirty="0"/>
              <a:t>, pages 199–212. ACM Press, Nov. 2009. </a:t>
            </a:r>
            <a:endParaRPr lang="en-US" sz="1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NIST, DRAFT A Definition of Cloud Computing, </a:t>
            </a: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csrc.nist.gov/publications/drafts/800-145/Draft-SP-800-145_cloud-definition.pdf</a:t>
            </a:r>
            <a:r>
              <a:rPr lang="en-US" sz="1400" dirty="0" smtClean="0"/>
              <a:t>, January 28, 2011.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400" dirty="0"/>
              <a:t>NIST, DRAFT Guidelines on Security and Privacy in Public Cloud </a:t>
            </a:r>
            <a:r>
              <a:rPr lang="en-US" sz="1400" dirty="0" smtClean="0"/>
              <a:t>Computing, </a:t>
            </a:r>
            <a:r>
              <a:rPr lang="en-US" sz="1400" dirty="0" smtClean="0">
                <a:hlinkClick r:id="rId5"/>
              </a:rPr>
              <a:t>http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csrc.nist.gov/publications/drafts/800-144/Draft-SP-800-144_cloud-computing.pdf</a:t>
            </a:r>
            <a:r>
              <a:rPr lang="en-US" sz="1400" dirty="0" smtClean="0"/>
              <a:t>, January 28, 2011.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6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Cloud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“Cloud </a:t>
            </a:r>
            <a:r>
              <a:rPr lang="en-US" dirty="0"/>
              <a:t>computing is a model for enabling convenient, on-demand network access to a shared pool of configurable computing resources (e.g., networks, servers, storage, applications, and services) that can be rapidly provisioned and released with minimal management effort or service provider interaction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NIST definition of Cloud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Service Architectures as Layers</a:t>
            </a:r>
            <a:endParaRPr lang="en-US" dirty="0"/>
          </a:p>
        </p:txBody>
      </p:sp>
      <p:pic>
        <p:nvPicPr>
          <p:cNvPr id="2053" name="Picture 5" descr="http://onsaas.net/wp-content/uploads/2008/06/iaas-paas-saa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67272"/>
            <a:ext cx="8033415" cy="45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28601"/>
            <a:ext cx="1709665" cy="1295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534400" cy="944562"/>
          </a:xfrm>
        </p:spPr>
        <p:txBody>
          <a:bodyPr>
            <a:normAutofit/>
          </a:bodyPr>
          <a:lstStyle/>
          <a:p>
            <a:r>
              <a:rPr lang="en-US" dirty="0" smtClean="0"/>
              <a:t>Cloud Service Models Abstraction Layers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0118"/>
            <a:ext cx="7772400" cy="534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Multi-Tenancy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834341" cy="432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Deployment Architectures</a:t>
            </a:r>
            <a:endParaRPr lang="en-US" dirty="0"/>
          </a:p>
        </p:txBody>
      </p:sp>
      <p:pic>
        <p:nvPicPr>
          <p:cNvPr id="20482" name="Picture 2" descr="http://upload.wikimedia.org/wikipedia/commons/thumb/8/87/Cloud_computing_types.svg/395px-Cloud_computing_types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77210"/>
            <a:ext cx="8527534" cy="505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7AA48-83EC-4C7A-9C45-8AA9F75F5F2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5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Old Security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371600"/>
            <a:ext cx="8382000" cy="5334000"/>
          </a:xfrm>
        </p:spPr>
        <p:txBody>
          <a:bodyPr/>
          <a:lstStyle/>
          <a:p>
            <a:r>
              <a:rPr lang="en-US" dirty="0" smtClean="0"/>
              <a:t>Data Loss</a:t>
            </a:r>
          </a:p>
          <a:p>
            <a:r>
              <a:rPr lang="en-US" dirty="0" smtClean="0"/>
              <a:t>Downtimes</a:t>
            </a:r>
          </a:p>
          <a:p>
            <a:r>
              <a:rPr lang="en-US" dirty="0" smtClean="0"/>
              <a:t>Phishing</a:t>
            </a:r>
          </a:p>
          <a:p>
            <a:r>
              <a:rPr lang="en-US" dirty="0" smtClean="0"/>
              <a:t>Password Cracking</a:t>
            </a:r>
          </a:p>
          <a:p>
            <a:r>
              <a:rPr lang="en-US" dirty="0" smtClean="0"/>
              <a:t>Botnets and Other Malware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16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WASP Presentation Templat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WASP Presentation 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WASP Presentatio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WASP Presentatio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WASP Presentatio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OWASP Presentation Template</Template>
  <TotalTime>3699</TotalTime>
  <Words>1183</Words>
  <Application>Microsoft Office PowerPoint</Application>
  <PresentationFormat>On-screen Show (4:3)</PresentationFormat>
  <Paragraphs>228</Paragraphs>
  <Slides>39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OWASP Presentation Template</vt:lpstr>
      <vt:lpstr>Cloud Computing Security</vt:lpstr>
      <vt:lpstr>Topics</vt:lpstr>
      <vt:lpstr>What is Cloud Computing?</vt:lpstr>
      <vt:lpstr>What is Cloud Computing?</vt:lpstr>
      <vt:lpstr>Cloud Service Architectures as Layers</vt:lpstr>
      <vt:lpstr>Cloud Service Models Abstraction Layers</vt:lpstr>
      <vt:lpstr>Multi-Tenancy</vt:lpstr>
      <vt:lpstr>Cloud Deployment Architectures</vt:lpstr>
      <vt:lpstr>Same Old Security Issues</vt:lpstr>
      <vt:lpstr>Data Loss</vt:lpstr>
      <vt:lpstr>Downtimes</vt:lpstr>
      <vt:lpstr>Phishing</vt:lpstr>
      <vt:lpstr>Password Cracking</vt:lpstr>
      <vt:lpstr>Botnets and Malware</vt:lpstr>
      <vt:lpstr>Virtualization Security</vt:lpstr>
      <vt:lpstr>Virtualization Security Features: Isolation</vt:lpstr>
      <vt:lpstr>Virtualization Security Features: Snapshot</vt:lpstr>
      <vt:lpstr>State Restore</vt:lpstr>
      <vt:lpstr>Complexity</vt:lpstr>
      <vt:lpstr>Hypervisor Security</vt:lpstr>
      <vt:lpstr>Inter-VM Attacks</vt:lpstr>
      <vt:lpstr>Scaling</vt:lpstr>
      <vt:lpstr>Transience</vt:lpstr>
      <vt:lpstr>Data Lifetime</vt:lpstr>
      <vt:lpstr>New Security Issues</vt:lpstr>
      <vt:lpstr>Accountability</vt:lpstr>
      <vt:lpstr>No Security Perimeter</vt:lpstr>
      <vt:lpstr>Larger Attack Surface</vt:lpstr>
      <vt:lpstr>New Side Channels</vt:lpstr>
      <vt:lpstr>Lack of Auditability</vt:lpstr>
      <vt:lpstr>Regulatory Compliance</vt:lpstr>
      <vt:lpstr>Certifications</vt:lpstr>
      <vt:lpstr>Data Security</vt:lpstr>
      <vt:lpstr>Data Security</vt:lpstr>
      <vt:lpstr>Public Key Cryptography</vt:lpstr>
      <vt:lpstr>Homomorphic Public-key Encryption</vt:lpstr>
      <vt:lpstr>An Analogy: Alice’s Jewelry Store</vt:lpstr>
      <vt:lpstr>An Analogy: Alice’s Jewelry Store</vt:lpstr>
      <vt:lpstr>References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Security</dc:title>
  <dc:subject>Application Security</dc:subject>
  <cp:keywords>Application Security</cp:keywords>
  <dc:description>http://www.owasp.org</dc:description>
  <cp:lastModifiedBy>waldenj</cp:lastModifiedBy>
  <cp:revision>37</cp:revision>
  <dcterms:created xsi:type="dcterms:W3CDTF">2005-03-04T17:51:41Z</dcterms:created>
  <dcterms:modified xsi:type="dcterms:W3CDTF">2011-07-15T20:10:57Z</dcterms:modified>
  <cp:category>Application Security</cp:category>
</cp:coreProperties>
</file>